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2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24" r:id="rId27"/>
    <p:sldId id="325" r:id="rId28"/>
    <p:sldId id="28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-61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" y="122506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Weak Supervision for Fake News</a:t>
            </a:r>
          </a:p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Detection via Reinforcement Learning</a:t>
            </a:r>
            <a:endParaRPr lang="zh-CN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053546" y="6147135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Thirty-Fourth AAAI Conference on Artificial Intelligence (AAAI-20)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9470480" y="4610641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陈卓敏</a:t>
            </a:r>
            <a:endParaRPr lang="en-US" altLang="zh-CN" sz="2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2020.07.09</a:t>
            </a:r>
            <a:endParaRPr lang="zh-CN" altLang="en-US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16" y="1510841"/>
            <a:ext cx="7060614" cy="426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6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09" y="1918155"/>
            <a:ext cx="7594738" cy="420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2466409" y="767737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Basic Components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5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86" y="3864915"/>
            <a:ext cx="7884257" cy="256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1287" y="811047"/>
            <a:ext cx="4417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Neural Network as Actor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87" y="1774903"/>
            <a:ext cx="6784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33" y="2118154"/>
            <a:ext cx="4065174" cy="45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208752" y="2180782"/>
            <a:ext cx="652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用来表示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observation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reward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构成的连续决策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序列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45822" y="3045667"/>
            <a:ext cx="107035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如果是玩游戏的话，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就完整记录了游戏各个时间的信息。那么就可以计算整个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episode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的奖励和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的期望值就是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从理论分析的角度，要计算期望值要遍历所有的序列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并求出概率，然后按照公式计算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但是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这往往是不可能的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，所以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用采样的方法来逼近。例如让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玩游戏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次，那么期望值就可以记成：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2" y="1398934"/>
            <a:ext cx="5871642" cy="4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32" y="3432175"/>
            <a:ext cx="1073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87" y="3949700"/>
            <a:ext cx="2120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33" y="5656193"/>
            <a:ext cx="19939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4"/>
              <p:cNvSpPr txBox="1"/>
              <p:nvPr/>
            </p:nvSpPr>
            <p:spPr>
              <a:xfrm>
                <a:off x="3361369" y="1673423"/>
                <a:ext cx="580511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上面的问题可以归结为奖励最大化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问题：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也就是说通过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调整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agent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参数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微软雅黑" panose="020B0503020204020204" pitchFamily="34" charset="-122"/>
                      </a:rPr>
                      <m:t>𝜃</m:t>
                    </m:r>
                  </m:oMath>
                </a14:m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使得最后的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奖励最大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对奖励的期望值求微分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  <a:endPara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69" y="1673423"/>
                <a:ext cx="580511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839" t="-2479" r="-210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69" y="3428999"/>
            <a:ext cx="5412607" cy="215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98296" y="749469"/>
            <a:ext cx="652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奖励最大优化问题（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Gradient Ascent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"/>
              <p:cNvSpPr txBox="1"/>
              <p:nvPr/>
            </p:nvSpPr>
            <p:spPr>
              <a:xfrm>
                <a:off x="241974" y="2412087"/>
                <a:ext cx="2164375" cy="203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l-GR" i="1" dirty="0" smtClean="0">
                        <a:solidFill>
                          <a:srgbClr val="0070C0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𝜃</m:t>
                    </m:r>
                    <m:r>
                      <a:rPr lang="zh-CN" altLang="en-US" b="0" i="1" dirty="0" smtClean="0">
                        <a:solidFill>
                          <a:srgbClr val="0070C0"/>
                        </a:solidFill>
                        <a:latin typeface="Cambria Math"/>
                        <a:ea typeface="微软雅黑" panose="020B0503020204020204" pitchFamily="34" charset="-122"/>
                      </a:rPr>
                      <m:t>：</m:t>
                    </m:r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agent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的参数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reward</a:t>
                </a:r>
                <a:endParaRPr lang="en-US" altLang="zh-CN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𝜏</m:t>
                      </m:r>
                      <m:r>
                        <a:rPr lang="zh-CN" altLang="en-US" b="0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：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过程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/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序列</m:t>
                      </m:r>
                    </m:oMath>
                  </m:oMathPara>
                </a14:m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scenario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的输入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action</a:t>
                </a: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：过程的数量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：过程中的时间步</a:t>
                </a:r>
              </a:p>
            </p:txBody>
          </p:sp>
        </mc:Choice>
        <mc:Fallback xmlns="">
          <p:sp>
            <p:nvSpPr>
              <p:cNvPr id="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74" y="2412087"/>
                <a:ext cx="2164375" cy="2033827"/>
              </a:xfrm>
              <a:prstGeom prst="rect">
                <a:avLst/>
              </a:prstGeom>
              <a:blipFill rotWithShape="0">
                <a:blip r:embed="rId4"/>
                <a:stretch>
                  <a:fillRect l="-2535" t="-1802" r="-2254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21" y="1709865"/>
            <a:ext cx="17859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/>
              <p:cNvSpPr txBox="1"/>
              <p:nvPr/>
            </p:nvSpPr>
            <p:spPr>
              <a:xfrm>
                <a:off x="149449" y="2771338"/>
                <a:ext cx="2164375" cy="203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l-GR" i="1" dirty="0" smtClean="0">
                        <a:solidFill>
                          <a:srgbClr val="0070C0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𝜃</m:t>
                    </m:r>
                    <m:r>
                      <a:rPr lang="zh-CN" altLang="en-US" b="0" i="1" dirty="0" smtClean="0">
                        <a:solidFill>
                          <a:srgbClr val="0070C0"/>
                        </a:solidFill>
                        <a:latin typeface="Cambria Math"/>
                        <a:ea typeface="微软雅黑" panose="020B0503020204020204" pitchFamily="34" charset="-122"/>
                      </a:rPr>
                      <m:t>：</m:t>
                    </m:r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agent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的参数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reward</a:t>
                </a:r>
                <a:endParaRPr lang="en-US" altLang="zh-CN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𝜏</m:t>
                      </m:r>
                      <m:r>
                        <a:rPr lang="zh-CN" altLang="en-US" b="0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：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过程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/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序列</m:t>
                      </m:r>
                    </m:oMath>
                  </m:oMathPara>
                </a14:m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scenario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的输入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action</a:t>
                </a: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：过程的数量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：过程中的时间步</a:t>
                </a:r>
              </a:p>
            </p:txBody>
          </p:sp>
        </mc:Choice>
        <mc:Fallback xmlns="">
          <p:sp>
            <p:nvSpPr>
              <p:cNvPr id="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9" y="2771338"/>
                <a:ext cx="2164375" cy="2033827"/>
              </a:xfrm>
              <a:prstGeom prst="rect">
                <a:avLst/>
              </a:prstGeom>
              <a:blipFill rotWithShape="0">
                <a:blip r:embed="rId2"/>
                <a:stretch>
                  <a:fillRect l="-2535" t="-1802" r="-2254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/>
          <p:cNvSpPr txBox="1"/>
          <p:nvPr/>
        </p:nvSpPr>
        <p:spPr>
          <a:xfrm>
            <a:off x="145420" y="881819"/>
            <a:ext cx="652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奖励最大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优化问题（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Gradient Ascent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759207" y="1658001"/>
            <a:ext cx="4775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继续将过程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拆分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96" y="2077935"/>
            <a:ext cx="477599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96" y="4154385"/>
            <a:ext cx="4882010" cy="169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96" y="5851462"/>
            <a:ext cx="4882010" cy="7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1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823" y="2913892"/>
                <a:ext cx="2164375" cy="203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l-GR" i="1" dirty="0" smtClean="0">
                        <a:solidFill>
                          <a:srgbClr val="0070C0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𝜃</m:t>
                    </m:r>
                    <m:r>
                      <a:rPr lang="zh-CN" altLang="en-US" b="0" i="1" dirty="0" smtClean="0">
                        <a:solidFill>
                          <a:srgbClr val="0070C0"/>
                        </a:solidFill>
                        <a:latin typeface="Cambria Math"/>
                        <a:ea typeface="微软雅黑" panose="020B0503020204020204" pitchFamily="34" charset="-122"/>
                      </a:rPr>
                      <m:t>：</m:t>
                    </m:r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agent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的参数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reward</a:t>
                </a:r>
                <a:endParaRPr lang="en-US" altLang="zh-CN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𝜏</m:t>
                      </m:r>
                      <m:r>
                        <a:rPr lang="zh-CN" altLang="en-US" b="0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：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过程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/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序列</m:t>
                      </m:r>
                    </m:oMath>
                  </m:oMathPara>
                </a14:m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scenario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的输入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action</a:t>
                </a: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：过程的数量</a:t>
                </a:r>
                <a:endParaRPr lang="en-US" altLang="zh-CN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：过程中的时间步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3" y="2913892"/>
                <a:ext cx="2164375" cy="2033827"/>
              </a:xfrm>
              <a:prstGeom prst="rect">
                <a:avLst/>
              </a:prstGeom>
              <a:blipFill rotWithShape="0">
                <a:blip r:embed="rId2"/>
                <a:stretch>
                  <a:fillRect l="-2535" t="-1497" r="-2254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3"/>
          <p:cNvSpPr txBox="1"/>
          <p:nvPr/>
        </p:nvSpPr>
        <p:spPr>
          <a:xfrm>
            <a:off x="198657" y="901156"/>
            <a:ext cx="652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奖励最大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优化问题（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Gradient Ascent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/>
              <p:nvPr/>
            </p:nvSpPr>
            <p:spPr>
              <a:xfrm>
                <a:off x="3461730" y="1038948"/>
                <a:ext cx="4775466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根据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参数的更新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规则，结合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后面两个等式可以看出，当某个过程的奖励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值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微软雅黑" panose="020B0503020204020204" pitchFamily="34" charset="-122"/>
                      </a:rPr>
                      <m:t>𝑅</m:t>
                    </m:r>
                    <m:r>
                      <a:rPr lang="en-US" altLang="zh-CN" b="0" i="1" smtClean="0">
                        <a:latin typeface="Cambria Math"/>
                        <a:ea typeface="微软雅黑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/>
                            <a:ea typeface="微软雅黑" panose="020B0503020204020204" pitchFamily="34" charset="-122"/>
                          </a:rPr>
                          <m:t>𝜏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正的时候，那么这个过程的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决策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action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被强化，否则被削弱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除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以概率可以消除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action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出现次数较大的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偏好，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因为出现次数较大的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action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奖励不一定是最大的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30" y="1038948"/>
                <a:ext cx="4775466" cy="5355312"/>
              </a:xfrm>
              <a:prstGeom prst="rect">
                <a:avLst/>
              </a:prstGeom>
              <a:blipFill rotWithShape="0">
                <a:blip r:embed="rId3"/>
                <a:stretch>
                  <a:fillRect l="-1149" r="-5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30" y="2005616"/>
            <a:ext cx="4434149" cy="16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20" y="1588980"/>
            <a:ext cx="49323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79" y="6196129"/>
            <a:ext cx="4602788" cy="62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1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46" y="114669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3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介 绍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876" y="2172226"/>
            <a:ext cx="10221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训练深度学习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模型需要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大量的手工标记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数据，创建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数据昂贵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耗时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当注释者对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事件足够了解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时，才能获得准确的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新闻的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导致已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有标签样本的质量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下降，一些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样本可能很快就会过时，无法代表关于新出现事件的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新闻。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可能的解决方案：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利用阅读新闻的用户提供的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反馈。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与专家标注样本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不同，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这些弱标注样本不可避免地存在噪声。用户可能会以假新闻的形式报道真实的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新闻。</a:t>
            </a:r>
          </a:p>
        </p:txBody>
      </p:sp>
    </p:spTree>
    <p:extLst>
      <p:ext uri="{BB962C8B-B14F-4D97-AF65-F5344CB8AC3E}">
        <p14:creationId xmlns:p14="http://schemas.microsoft.com/office/powerpoint/2010/main" val="32848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56" y="14031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3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贡 献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256" y="2600982"/>
            <a:ext cx="11165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用户报告作为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新闻检测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的弱监督。提出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了一个有效的弱监督假新闻检测框架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WeFEND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框架可以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自动标注新闻文章，有助于扩大训练集的大小，确保深度学习模型在假新闻检测方面的成功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WeFEND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了强化学习技术，能够选择高质量的样本，进一步提高了假新闻检测的性能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2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93" y="85676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4. </a:t>
            </a:r>
            <a:r>
              <a:rPr lang="zh-CN" altLang="en-US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模型描述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6171" y="2415120"/>
            <a:ext cx="28052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注释器：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根据用户的报告为未标记的新闻自动分配弱标签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强化选择</a:t>
            </a:r>
            <a:r>
              <a:rPr lang="zh-CN" altLang="en-US" dirty="0" smtClean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弱标记数据中选择高质量的样本，过滤掉那些可能降低检测器预测性能的低质量样本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</a:t>
            </a:r>
            <a:r>
              <a:rPr lang="zh-CN" altLang="en-US" dirty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</a:t>
            </a:r>
            <a:r>
              <a:rPr lang="zh-CN" altLang="en-US" dirty="0" smtClean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检测器：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新闻内容来识别假新闻。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3" y="1874633"/>
            <a:ext cx="52197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8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1181269"/>
            <a:chOff x="0" y="0"/>
            <a:chExt cx="12204000" cy="118126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3273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8483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4388826" y="696340"/>
            <a:ext cx="75274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800" b="1" dirty="0" smtClean="0">
                <a:solidFill>
                  <a:srgbClr val="002060"/>
                </a:solidFill>
                <a:cs typeface="+mn-ea"/>
                <a:sym typeface="+mn-lt"/>
              </a:rPr>
              <a:t>1</a:t>
            </a:r>
            <a:r>
              <a:rPr lang="en-US" altLang="zh-CN" sz="2800" b="1" dirty="0">
                <a:solidFill>
                  <a:srgbClr val="002060"/>
                </a:solidFill>
                <a:cs typeface="+mn-ea"/>
                <a:sym typeface="+mn-lt"/>
              </a:rPr>
              <a:t>.</a:t>
            </a:r>
            <a:r>
              <a:rPr lang="zh-CN" altLang="en-US" sz="2800" b="1" dirty="0">
                <a:solidFill>
                  <a:srgbClr val="002060"/>
                </a:solidFill>
                <a:cs typeface="+mn-ea"/>
                <a:sym typeface="+mn-lt"/>
              </a:rPr>
              <a:t>强化</a:t>
            </a:r>
            <a:r>
              <a:rPr lang="zh-CN" altLang="en-US" sz="2800" b="1" dirty="0" smtClean="0">
                <a:solidFill>
                  <a:srgbClr val="002060"/>
                </a:solidFill>
                <a:cs typeface="+mn-ea"/>
                <a:sym typeface="+mn-lt"/>
              </a:rPr>
              <a:t>学习</a:t>
            </a:r>
            <a:endParaRPr lang="zh-CN" altLang="en-US" sz="2800" b="1" dirty="0">
              <a:solidFill>
                <a:srgbClr val="002060"/>
              </a:solidFill>
              <a:cs typeface="+mn-ea"/>
              <a:sym typeface="+mn-lt"/>
            </a:endParaRPr>
          </a:p>
          <a:p>
            <a:endParaRPr lang="en-US" altLang="zh-CN" sz="2800" b="1" dirty="0" smtClean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en-US" altLang="zh-CN" sz="2800" b="1" dirty="0" smtClean="0">
                <a:solidFill>
                  <a:srgbClr val="002060"/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 smtClean="0">
                <a:solidFill>
                  <a:srgbClr val="002060"/>
                </a:solidFill>
                <a:cs typeface="+mn-ea"/>
                <a:sym typeface="+mn-lt"/>
              </a:rPr>
              <a:t>介绍</a:t>
            </a:r>
            <a:endParaRPr lang="en-US" altLang="zh-CN" sz="2800" b="1" dirty="0" smtClean="0">
              <a:solidFill>
                <a:srgbClr val="002060"/>
              </a:solidFill>
              <a:cs typeface="+mn-ea"/>
              <a:sym typeface="+mn-lt"/>
            </a:endParaRPr>
          </a:p>
          <a:p>
            <a:endParaRPr lang="en-US" altLang="zh-CN" sz="2800" b="1" dirty="0" smtClean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en-US" altLang="zh-CN" sz="2800" b="1" dirty="0" smtClean="0">
                <a:solidFill>
                  <a:srgbClr val="002060"/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 smtClean="0">
                <a:solidFill>
                  <a:srgbClr val="002060"/>
                </a:solidFill>
                <a:cs typeface="+mn-ea"/>
                <a:sym typeface="+mn-lt"/>
              </a:rPr>
              <a:t>贡献</a:t>
            </a:r>
            <a:endParaRPr lang="en-US" altLang="zh-CN" sz="2800" b="1" dirty="0" smtClean="0">
              <a:solidFill>
                <a:srgbClr val="002060"/>
              </a:solidFill>
              <a:cs typeface="+mn-ea"/>
              <a:sym typeface="+mn-lt"/>
            </a:endParaRPr>
          </a:p>
          <a:p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+mn-ea"/>
              <a:sym typeface="+mn-lt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cs typeface="+mn-ea"/>
                <a:sym typeface="+mn-lt"/>
              </a:rPr>
              <a:t>4</a:t>
            </a:r>
            <a:r>
              <a:rPr lang="en-US" altLang="zh-CN" sz="2800" b="1" dirty="0" smtClean="0">
                <a:solidFill>
                  <a:srgbClr val="002060"/>
                </a:solidFill>
                <a:cs typeface="+mn-ea"/>
                <a:sym typeface="+mn-lt"/>
              </a:rPr>
              <a:t>.</a:t>
            </a:r>
            <a:r>
              <a:rPr lang="zh-CN" altLang="en-US" sz="2800" b="1" dirty="0" smtClean="0">
                <a:solidFill>
                  <a:srgbClr val="002060"/>
                </a:solidFill>
                <a:cs typeface="+mn-ea"/>
                <a:sym typeface="+mn-lt"/>
              </a:rPr>
              <a:t>模型描述</a:t>
            </a:r>
            <a:endParaRPr lang="en-US" altLang="zh-CN" sz="2800" b="1" dirty="0" smtClean="0">
              <a:solidFill>
                <a:srgbClr val="002060"/>
              </a:solidFill>
              <a:cs typeface="+mn-ea"/>
              <a:sym typeface="+mn-lt"/>
            </a:endParaRPr>
          </a:p>
          <a:p>
            <a:endParaRPr lang="en-US" altLang="zh-CN" sz="2800" b="1" dirty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en-US" altLang="zh-CN" sz="2800" b="1" dirty="0" smtClean="0">
                <a:solidFill>
                  <a:srgbClr val="002060"/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 smtClean="0">
                <a:solidFill>
                  <a:srgbClr val="002060"/>
                </a:solidFill>
                <a:cs typeface="+mn-ea"/>
                <a:sym typeface="+mn-lt"/>
              </a:rPr>
              <a:t>模型分析</a:t>
            </a:r>
            <a:endParaRPr lang="en-US" altLang="zh-CN" sz="2800" b="1" dirty="0">
              <a:solidFill>
                <a:srgbClr val="002060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56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54" y="74453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注释器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485" y="3595322"/>
            <a:ext cx="28052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文本特征提取</a:t>
            </a:r>
            <a:r>
              <a:rPr lang="zh-CN" altLang="en-US" dirty="0" smtClean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</a:t>
            </a:r>
            <a:endParaRPr lang="en-US" altLang="zh-CN" dirty="0" smtClean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基于报告的自动</a:t>
            </a:r>
            <a:r>
              <a:rPr lang="zh-CN" altLang="en-US" dirty="0" smtClean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注释</a:t>
            </a:r>
            <a:endParaRPr lang="en-US" altLang="zh-CN" dirty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单元聚集 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4" y="1626320"/>
            <a:ext cx="52006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48" y="5002737"/>
            <a:ext cx="3262144" cy="98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48" y="4378059"/>
            <a:ext cx="2666587" cy="4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66" y="6037098"/>
            <a:ext cx="7703850" cy="8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59" y="101287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强化选择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2614" y="3993931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dirty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公式化：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对于每个样本，强化数据选择器的作用是保留或删除。当前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样本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判定基于其状态向量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和所有之前样本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选择问题可以自然地转换为马尔可夫决策过程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(MDP)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，这是强化学习的前提。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9" y="2753542"/>
            <a:ext cx="4426121" cy="255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13" y="2705087"/>
            <a:ext cx="1804403" cy="36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15" y="3322656"/>
            <a:ext cx="2895600" cy="36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10" y="122475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假新闻探测器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3765" y="3607547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418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文本特征提取器</a:t>
            </a:r>
            <a:endParaRPr lang="en-US" altLang="zh-CN" dirty="0">
              <a:solidFill>
                <a:srgbClr val="418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新闻检测器的输入是新闻内容，输出是给定新闻的假概率。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0" y="3101351"/>
            <a:ext cx="5159027" cy="165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791" y="86791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强化选择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器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1" y="1691763"/>
            <a:ext cx="522446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3852" y="1946453"/>
            <a:ext cx="5300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假新闻探测器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State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：状态向量包含四个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元素：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）注释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器的输出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概率；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新闻检测器的输出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概率；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）当前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样本与所选样本的余弦相似度最大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值；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）当前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样本的弱标签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Action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94" y="4397889"/>
            <a:ext cx="3702533" cy="37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94" y="4952768"/>
            <a:ext cx="3954323" cy="8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5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185" y="85676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强化选择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器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5" y="1680612"/>
            <a:ext cx="522446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5675" y="1935301"/>
            <a:ext cx="530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Reward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61" y="2581632"/>
            <a:ext cx="2578115" cy="70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34" y="3527643"/>
            <a:ext cx="6468303" cy="79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69" y="4521962"/>
            <a:ext cx="4385975" cy="79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20" y="1928955"/>
            <a:ext cx="1716723" cy="36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74" y="106863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强化弱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监督假新闻检测框架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0" y="2556544"/>
            <a:ext cx="5447679" cy="4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9" y="4103218"/>
            <a:ext cx="6929429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0" y="5610962"/>
            <a:ext cx="7170461" cy="52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000" y="83445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0" y="1878835"/>
            <a:ext cx="5553813" cy="142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0" y="3780314"/>
            <a:ext cx="8723313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93" y="85676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r>
              <a:rPr lang="zh-CN" altLang="en-US" sz="3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模型</a:t>
            </a:r>
            <a:r>
              <a:rPr lang="zh-CN" altLang="en-US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分析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" y="2538617"/>
            <a:ext cx="6285281" cy="29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89" y="2538617"/>
            <a:ext cx="3983696" cy="299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0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1225060"/>
            <a:chOff x="0" y="0"/>
            <a:chExt cx="12204000" cy="12250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90469" y="117064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126764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2585173" y="3032656"/>
            <a:ext cx="7527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Thanks</a:t>
            </a:r>
          </a:p>
          <a:p>
            <a:pPr algn="ctr"/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9A20DD90-BB34-A144-9A88-43EF5F8E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590" y="2980123"/>
            <a:ext cx="4458629" cy="114744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强化</a:t>
            </a:r>
            <a:r>
              <a:rPr lang="zh-CN" altLang="en-US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学习</a:t>
            </a:r>
            <a:r>
              <a:rPr lang="zh-CN" altLang="en-US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zh-CN" altLang="en-US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35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52653" y="717400"/>
            <a:ext cx="356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Learning to play Go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53" y="1855440"/>
            <a:ext cx="938053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2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252653" y="639342"/>
            <a:ext cx="356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Learning to play Go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53" y="1685652"/>
            <a:ext cx="94186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47" y="1446558"/>
            <a:ext cx="878998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9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048" y="823493"/>
            <a:ext cx="529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Example: Playing Video Game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05" y="1982608"/>
            <a:ext cx="80184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106" y="946157"/>
            <a:ext cx="529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Example: Playing Video Game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46" y="2029277"/>
            <a:ext cx="7425899" cy="421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0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990" y="868099"/>
            <a:ext cx="529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Example: Playing Video Game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72" y="1652427"/>
            <a:ext cx="7265987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867</Words>
  <Application>Microsoft Office PowerPoint</Application>
  <PresentationFormat>自定义</PresentationFormat>
  <Paragraphs>160</Paragraphs>
  <Slides>28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715</cp:revision>
  <dcterms:created xsi:type="dcterms:W3CDTF">2017-04-22T07:59:29Z</dcterms:created>
  <dcterms:modified xsi:type="dcterms:W3CDTF">2020-07-09T13:49:19Z</dcterms:modified>
</cp:coreProperties>
</file>